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71" r:id="rId3"/>
    <p:sldId id="257" r:id="rId4"/>
    <p:sldId id="274" r:id="rId5"/>
    <p:sldId id="259" r:id="rId6"/>
    <p:sldId id="258" r:id="rId7"/>
    <p:sldId id="261" r:id="rId8"/>
    <p:sldId id="260" r:id="rId9"/>
    <p:sldId id="275" r:id="rId10"/>
    <p:sldId id="278" r:id="rId11"/>
    <p:sldId id="262" r:id="rId12"/>
    <p:sldId id="263" r:id="rId13"/>
    <p:sldId id="272" r:id="rId14"/>
    <p:sldId id="265" r:id="rId15"/>
    <p:sldId id="264" r:id="rId16"/>
    <p:sldId id="269" r:id="rId17"/>
    <p:sldId id="266" r:id="rId18"/>
    <p:sldId id="267" r:id="rId19"/>
    <p:sldId id="270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3436" autoAdjust="0"/>
  </p:normalViewPr>
  <p:slideViewPr>
    <p:cSldViewPr snapToGrid="0">
      <p:cViewPr>
        <p:scale>
          <a:sx n="86" d="100"/>
          <a:sy n="86" d="100"/>
        </p:scale>
        <p:origin x="-1476" y="-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08"/>
    </p:cViewPr>
  </p:outlineViewPr>
  <p:notesTextViewPr>
    <p:cViewPr>
      <p:scale>
        <a:sx n="1" d="1"/>
        <a:sy n="1" d="1"/>
      </p:scale>
      <p:origin x="0" y="3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uzyna, Liam" userId="S::liam.fruzyna@marquette.edu::28d4124c-5b05-4556-ba3a-488feda210e3" providerId="AD" clId="Web-{3761D190-0081-49A8-BCD8-E1A716D9CF4B}"/>
    <pc:docChg chg="addSld delSld modSld">
      <pc:chgData name="Fruzyna, Liam" userId="S::liam.fruzyna@marquette.edu::28d4124c-5b05-4556-ba3a-488feda210e3" providerId="AD" clId="Web-{3761D190-0081-49A8-BCD8-E1A716D9CF4B}" dt="2018-04-12T20:46:55.299" v="330"/>
      <pc:docMkLst>
        <pc:docMk/>
      </pc:docMkLst>
      <pc:sldChg chg="addSp delSp modSp">
        <pc:chgData name="Fruzyna, Liam" userId="S::liam.fruzyna@marquette.edu::28d4124c-5b05-4556-ba3a-488feda210e3" providerId="AD" clId="Web-{3761D190-0081-49A8-BCD8-E1A716D9CF4B}" dt="2018-04-12T20:13:33.595" v="30"/>
        <pc:sldMkLst>
          <pc:docMk/>
          <pc:sldMk cId="3238726442" sldId="261"/>
        </pc:sldMkLst>
        <pc:spChg chg="ord">
          <ac:chgData name="Fruzyna, Liam" userId="S::liam.fruzyna@marquette.edu::28d4124c-5b05-4556-ba3a-488feda210e3" providerId="AD" clId="Web-{3761D190-0081-49A8-BCD8-E1A716D9CF4B}" dt="2018-04-12T20:10:38.039" v="9"/>
          <ac:spMkLst>
            <pc:docMk/>
            <pc:sldMk cId="3238726442" sldId="261"/>
            <ac:spMk id="2" creationId="{962B34FA-5FB6-4F65-A660-CF8EF558A708}"/>
          </ac:spMkLst>
        </pc:spChg>
        <pc:spChg chg="ord">
          <ac:chgData name="Fruzyna, Liam" userId="S::liam.fruzyna@marquette.edu::28d4124c-5b05-4556-ba3a-488feda210e3" providerId="AD" clId="Web-{3761D190-0081-49A8-BCD8-E1A716D9CF4B}" dt="2018-04-12T20:10:40.383" v="10"/>
          <ac:spMkLst>
            <pc:docMk/>
            <pc:sldMk cId="3238726442" sldId="261"/>
            <ac:spMk id="4" creationId="{89D59A0D-91D0-4DE6-8593-C64B97E102FB}"/>
          </ac:spMkLst>
        </pc:spChg>
        <pc:spChg chg="add del mod">
          <ac:chgData name="Fruzyna, Liam" userId="S::liam.fruzyna@marquette.edu::28d4124c-5b05-4556-ba3a-488feda210e3" providerId="AD" clId="Web-{3761D190-0081-49A8-BCD8-E1A716D9CF4B}" dt="2018-04-12T20:12:50.343" v="23"/>
          <ac:spMkLst>
            <pc:docMk/>
            <pc:sldMk cId="3238726442" sldId="261"/>
            <ac:spMk id="5" creationId="{51C57C78-DDEE-4ED8-8A5C-95048575E137}"/>
          </ac:spMkLst>
        </pc:spChg>
        <pc:spChg chg="add del mod">
          <ac:chgData name="Fruzyna, Liam" userId="S::liam.fruzyna@marquette.edu::28d4124c-5b05-4556-ba3a-488feda210e3" providerId="AD" clId="Web-{3761D190-0081-49A8-BCD8-E1A716D9CF4B}" dt="2018-04-12T20:13:08.766" v="25"/>
          <ac:spMkLst>
            <pc:docMk/>
            <pc:sldMk cId="3238726442" sldId="261"/>
            <ac:spMk id="12" creationId="{B97DF0A1-7AFF-4560-9E92-4BAB95162F20}"/>
          </ac:spMkLst>
        </pc:spChg>
        <pc:picChg chg="add del mod ord modCrop">
          <ac:chgData name="Fruzyna, Liam" userId="S::liam.fruzyna@marquette.edu::28d4124c-5b05-4556-ba3a-488feda210e3" providerId="AD" clId="Web-{3761D190-0081-49A8-BCD8-E1A716D9CF4B}" dt="2018-04-12T20:12:29.717" v="20"/>
          <ac:picMkLst>
            <pc:docMk/>
            <pc:sldMk cId="3238726442" sldId="261"/>
            <ac:picMk id="6" creationId="{4B1E5FAA-7923-4AD3-AE52-DEBD780AB456}"/>
          </ac:picMkLst>
        </pc:picChg>
        <pc:picChg chg="add del mod ord modCrop">
          <ac:chgData name="Fruzyna, Liam" userId="S::liam.fruzyna@marquette.edu::28d4124c-5b05-4556-ba3a-488feda210e3" providerId="AD" clId="Web-{3761D190-0081-49A8-BCD8-E1A716D9CF4B}" dt="2018-04-12T20:13:05.079" v="24"/>
          <ac:picMkLst>
            <pc:docMk/>
            <pc:sldMk cId="3238726442" sldId="261"/>
            <ac:picMk id="8" creationId="{70B4386C-C6F9-4E36-B113-283A675FA79D}"/>
          </ac:picMkLst>
        </pc:picChg>
        <pc:picChg chg="del mod">
          <ac:chgData name="Fruzyna, Liam" userId="S::liam.fruzyna@marquette.edu::28d4124c-5b05-4556-ba3a-488feda210e3" providerId="AD" clId="Web-{3761D190-0081-49A8-BCD8-E1A716D9CF4B}" dt="2018-04-12T20:11:02.493" v="12"/>
          <ac:picMkLst>
            <pc:docMk/>
            <pc:sldMk cId="3238726442" sldId="261"/>
            <ac:picMk id="9" creationId="{50FD53AF-55F8-4CC2-8220-BCAE1780E025}"/>
          </ac:picMkLst>
        </pc:picChg>
        <pc:picChg chg="add mod">
          <ac:chgData name="Fruzyna, Liam" userId="S::liam.fruzyna@marquette.edu::28d4124c-5b05-4556-ba3a-488feda210e3" providerId="AD" clId="Web-{3761D190-0081-49A8-BCD8-E1A716D9CF4B}" dt="2018-04-12T20:13:33.595" v="30"/>
          <ac:picMkLst>
            <pc:docMk/>
            <pc:sldMk cId="3238726442" sldId="261"/>
            <ac:picMk id="13" creationId="{94DB75CE-B2D0-4379-BFF0-0E012E505E55}"/>
          </ac:picMkLst>
        </pc:picChg>
      </pc:sldChg>
      <pc:sldChg chg="new del">
        <pc:chgData name="Fruzyna, Liam" userId="S::liam.fruzyna@marquette.edu::28d4124c-5b05-4556-ba3a-488feda210e3" providerId="AD" clId="Web-{3761D190-0081-49A8-BCD8-E1A716D9CF4B}" dt="2018-04-12T20:16:30.416" v="32"/>
        <pc:sldMkLst>
          <pc:docMk/>
          <pc:sldMk cId="77915856" sldId="262"/>
        </pc:sldMkLst>
      </pc:sldChg>
      <pc:sldChg chg="addSp delSp modSp add replId">
        <pc:chgData name="Fruzyna, Liam" userId="S::liam.fruzyna@marquette.edu::28d4124c-5b05-4556-ba3a-488feda210e3" providerId="AD" clId="Web-{3761D190-0081-49A8-BCD8-E1A716D9CF4B}" dt="2018-04-12T20:27:35.603" v="235"/>
        <pc:sldMkLst>
          <pc:docMk/>
          <pc:sldMk cId="525181734" sldId="262"/>
        </pc:sldMkLst>
        <pc:spChg chg="mod">
          <ac:chgData name="Fruzyna, Liam" userId="S::liam.fruzyna@marquette.edu::28d4124c-5b05-4556-ba3a-488feda210e3" providerId="AD" clId="Web-{3761D190-0081-49A8-BCD8-E1A716D9CF4B}" dt="2018-04-12T20:18:06.546" v="67"/>
          <ac:spMkLst>
            <pc:docMk/>
            <pc:sldMk cId="525181734" sldId="262"/>
            <ac:spMk id="2" creationId="{3D0F8F5D-BB17-420C-91E8-67DDA1D0D07D}"/>
          </ac:spMkLst>
        </pc:spChg>
        <pc:spChg chg="mod">
          <ac:chgData name="Fruzyna, Liam" userId="S::liam.fruzyna@marquette.edu::28d4124c-5b05-4556-ba3a-488feda210e3" providerId="AD" clId="Web-{3761D190-0081-49A8-BCD8-E1A716D9CF4B}" dt="2018-04-12T20:27:35.603" v="235"/>
          <ac:spMkLst>
            <pc:docMk/>
            <pc:sldMk cId="525181734" sldId="262"/>
            <ac:spMk id="4" creationId="{1855C54D-C4A0-42FF-8BAC-E6F49CF22D29}"/>
          </ac:spMkLst>
        </pc:spChg>
        <pc:spChg chg="add del mod">
          <ac:chgData name="Fruzyna, Liam" userId="S::liam.fruzyna@marquette.edu::28d4124c-5b05-4556-ba3a-488feda210e3" providerId="AD" clId="Web-{3761D190-0081-49A8-BCD8-E1A716D9CF4B}" dt="2018-04-12T20:16:55.996" v="51"/>
          <ac:spMkLst>
            <pc:docMk/>
            <pc:sldMk cId="525181734" sldId="262"/>
            <ac:spMk id="6" creationId="{473A181A-D28B-491E-A940-80EF2040428A}"/>
          </ac:spMkLst>
        </pc:spChg>
        <pc:spChg chg="add del mod">
          <ac:chgData name="Fruzyna, Liam" userId="S::liam.fruzyna@marquette.edu::28d4124c-5b05-4556-ba3a-488feda210e3" providerId="AD" clId="Web-{3761D190-0081-49A8-BCD8-E1A716D9CF4B}" dt="2018-04-12T20:17:02.543" v="55"/>
          <ac:spMkLst>
            <pc:docMk/>
            <pc:sldMk cId="525181734" sldId="262"/>
            <ac:spMk id="10" creationId="{AC58C2E1-0637-40D6-9901-A0A4DA5CF629}"/>
          </ac:spMkLst>
        </pc:spChg>
        <pc:picChg chg="del">
          <ac:chgData name="Fruzyna, Liam" userId="S::liam.fruzyna@marquette.edu::28d4124c-5b05-4556-ba3a-488feda210e3" providerId="AD" clId="Web-{3761D190-0081-49A8-BCD8-E1A716D9CF4B}" dt="2018-04-12T20:16:48.120" v="50"/>
          <ac:picMkLst>
            <pc:docMk/>
            <pc:sldMk cId="525181734" sldId="262"/>
            <ac:picMk id="5" creationId="{0889EC63-0D1F-4630-8B25-8C8D8E1CE9C9}"/>
          </ac:picMkLst>
        </pc:picChg>
        <pc:picChg chg="add del mod ord modCrop">
          <ac:chgData name="Fruzyna, Liam" userId="S::liam.fruzyna@marquette.edu::28d4124c-5b05-4556-ba3a-488feda210e3" providerId="AD" clId="Web-{3761D190-0081-49A8-BCD8-E1A716D9CF4B}" dt="2018-04-12T20:17:00.683" v="53"/>
          <ac:picMkLst>
            <pc:docMk/>
            <pc:sldMk cId="525181734" sldId="262"/>
            <ac:picMk id="7" creationId="{FEB48948-17A9-4201-ABD7-32D47A39A71F}"/>
          </ac:picMkLst>
        </pc:picChg>
        <pc:picChg chg="add del mod">
          <ac:chgData name="Fruzyna, Liam" userId="S::liam.fruzyna@marquette.edu::28d4124c-5b05-4556-ba3a-488feda210e3" providerId="AD" clId="Web-{3761D190-0081-49A8-BCD8-E1A716D9CF4B}" dt="2018-04-12T20:18:08.655" v="71"/>
          <ac:picMkLst>
            <pc:docMk/>
            <pc:sldMk cId="525181734" sldId="262"/>
            <ac:picMk id="11" creationId="{DECA6739-CD9D-42D1-B767-A863D66BA36A}"/>
          </ac:picMkLst>
        </pc:picChg>
        <pc:picChg chg="add mod">
          <ac:chgData name="Fruzyna, Liam" userId="S::liam.fruzyna@marquette.edu::28d4124c-5b05-4556-ba3a-488feda210e3" providerId="AD" clId="Web-{3761D190-0081-49A8-BCD8-E1A716D9CF4B}" dt="2018-04-12T20:18:54.405" v="74"/>
          <ac:picMkLst>
            <pc:docMk/>
            <pc:sldMk cId="525181734" sldId="262"/>
            <ac:picMk id="13" creationId="{4ECB7E0D-396F-4B4F-B37F-F7767074DF25}"/>
          </ac:picMkLst>
        </pc:picChg>
      </pc:sldChg>
      <pc:sldChg chg="addSp modSp add replId">
        <pc:chgData name="Fruzyna, Liam" userId="S::liam.fruzyna@marquette.edu::28d4124c-5b05-4556-ba3a-488feda210e3" providerId="AD" clId="Web-{3761D190-0081-49A8-BCD8-E1A716D9CF4B}" dt="2018-04-12T20:31:01.325" v="238"/>
        <pc:sldMkLst>
          <pc:docMk/>
          <pc:sldMk cId="3426119079" sldId="263"/>
        </pc:sldMkLst>
        <pc:spChg chg="mod">
          <ac:chgData name="Fruzyna, Liam" userId="S::liam.fruzyna@marquette.edu::28d4124c-5b05-4556-ba3a-488feda210e3" providerId="AD" clId="Web-{3761D190-0081-49A8-BCD8-E1A716D9CF4B}" dt="2018-04-12T20:21:51.491" v="178"/>
          <ac:spMkLst>
            <pc:docMk/>
            <pc:sldMk cId="3426119079" sldId="263"/>
            <ac:spMk id="4" creationId="{1855C54D-C4A0-42FF-8BAC-E6F49CF22D29}"/>
          </ac:spMkLst>
        </pc:spChg>
        <pc:picChg chg="add mod">
          <ac:chgData name="Fruzyna, Liam" userId="S::liam.fruzyna@marquette.edu::28d4124c-5b05-4556-ba3a-488feda210e3" providerId="AD" clId="Web-{3761D190-0081-49A8-BCD8-E1A716D9CF4B}" dt="2018-04-12T20:31:01.325" v="238"/>
          <ac:picMkLst>
            <pc:docMk/>
            <pc:sldMk cId="3426119079" sldId="263"/>
            <ac:picMk id="3" creationId="{5973F1A4-66B2-4CF5-9CA4-0DE08A3B5464}"/>
          </ac:picMkLst>
        </pc:picChg>
      </pc:sldChg>
      <pc:sldChg chg="addSp delSp modSp add replId">
        <pc:chgData name="Fruzyna, Liam" userId="S::liam.fruzyna@marquette.edu::28d4124c-5b05-4556-ba3a-488feda210e3" providerId="AD" clId="Web-{3761D190-0081-49A8-BCD8-E1A716D9CF4B}" dt="2018-04-12T20:26:16.020" v="216"/>
        <pc:sldMkLst>
          <pc:docMk/>
          <pc:sldMk cId="3619314238" sldId="264"/>
        </pc:sldMkLst>
        <pc:spChg chg="mod">
          <ac:chgData name="Fruzyna, Liam" userId="S::liam.fruzyna@marquette.edu::28d4124c-5b05-4556-ba3a-488feda210e3" providerId="AD" clId="Web-{3761D190-0081-49A8-BCD8-E1A716D9CF4B}" dt="2018-04-12T20:23:35.284" v="188"/>
          <ac:spMkLst>
            <pc:docMk/>
            <pc:sldMk cId="3619314238" sldId="264"/>
            <ac:spMk id="2" creationId="{3D0F8F5D-BB17-420C-91E8-67DDA1D0D07D}"/>
          </ac:spMkLst>
        </pc:spChg>
        <pc:spChg chg="mod">
          <ac:chgData name="Fruzyna, Liam" userId="S::liam.fruzyna@marquette.edu::28d4124c-5b05-4556-ba3a-488feda210e3" providerId="AD" clId="Web-{3761D190-0081-49A8-BCD8-E1A716D9CF4B}" dt="2018-04-12T20:26:16.020" v="216"/>
          <ac:spMkLst>
            <pc:docMk/>
            <pc:sldMk cId="3619314238" sldId="264"/>
            <ac:spMk id="4" creationId="{1855C54D-C4A0-42FF-8BAC-E6F49CF22D29}"/>
          </ac:spMkLst>
        </pc:spChg>
        <pc:picChg chg="add mod">
          <ac:chgData name="Fruzyna, Liam" userId="S::liam.fruzyna@marquette.edu::28d4124c-5b05-4556-ba3a-488feda210e3" providerId="AD" clId="Web-{3761D190-0081-49A8-BCD8-E1A716D9CF4B}" dt="2018-04-12T20:24:27.581" v="201"/>
          <ac:picMkLst>
            <pc:docMk/>
            <pc:sldMk cId="3619314238" sldId="264"/>
            <ac:picMk id="3" creationId="{5C2CCBEA-6B09-46FC-9147-19166ACE9026}"/>
          </ac:picMkLst>
        </pc:picChg>
        <pc:picChg chg="del">
          <ac:chgData name="Fruzyna, Liam" userId="S::liam.fruzyna@marquette.edu::28d4124c-5b05-4556-ba3a-488feda210e3" providerId="AD" clId="Web-{3761D190-0081-49A8-BCD8-E1A716D9CF4B}" dt="2018-04-12T20:24:17.410" v="197"/>
          <ac:picMkLst>
            <pc:docMk/>
            <pc:sldMk cId="3619314238" sldId="264"/>
            <ac:picMk id="11" creationId="{DECA6739-CD9D-42D1-B767-A863D66BA36A}"/>
          </ac:picMkLst>
        </pc:picChg>
      </pc:sldChg>
      <pc:sldChg chg="addSp delSp modSp new">
        <pc:chgData name="Fruzyna, Liam" userId="S::liam.fruzyna@marquette.edu::28d4124c-5b05-4556-ba3a-488feda210e3" providerId="AD" clId="Web-{3761D190-0081-49A8-BCD8-E1A716D9CF4B}" dt="2018-04-12T20:46:55.299" v="330"/>
        <pc:sldMkLst>
          <pc:docMk/>
          <pc:sldMk cId="3496568754" sldId="265"/>
        </pc:sldMkLst>
        <pc:spChg chg="mod">
          <ac:chgData name="Fruzyna, Liam" userId="S::liam.fruzyna@marquette.edu::28d4124c-5b05-4556-ba3a-488feda210e3" providerId="AD" clId="Web-{3761D190-0081-49A8-BCD8-E1A716D9CF4B}" dt="2018-04-12T20:31:29.295" v="248"/>
          <ac:spMkLst>
            <pc:docMk/>
            <pc:sldMk cId="3496568754" sldId="265"/>
            <ac:spMk id="2" creationId="{C28FE632-C67F-40BA-AC06-F22BC270836F}"/>
          </ac:spMkLst>
        </pc:spChg>
        <pc:spChg chg="mod">
          <ac:chgData name="Fruzyna, Liam" userId="S::liam.fruzyna@marquette.edu::28d4124c-5b05-4556-ba3a-488feda210e3" providerId="AD" clId="Web-{3761D190-0081-49A8-BCD8-E1A716D9CF4B}" dt="2018-04-12T20:37:22.632" v="289"/>
          <ac:spMkLst>
            <pc:docMk/>
            <pc:sldMk cId="3496568754" sldId="265"/>
            <ac:spMk id="3" creationId="{0448ECAC-9478-42B8-A14D-FE95ABA49576}"/>
          </ac:spMkLst>
        </pc:spChg>
        <pc:spChg chg="del">
          <ac:chgData name="Fruzyna, Liam" userId="S::liam.fruzyna@marquette.edu::28d4124c-5b05-4556-ba3a-488feda210e3" providerId="AD" clId="Web-{3761D190-0081-49A8-BCD8-E1A716D9CF4B}" dt="2018-04-12T20:36:12.944" v="272"/>
          <ac:spMkLst>
            <pc:docMk/>
            <pc:sldMk cId="3496568754" sldId="265"/>
            <ac:spMk id="4" creationId="{BBA3A3BF-4B3F-42FC-8523-38980BBBFF8C}"/>
          </ac:spMkLst>
        </pc:spChg>
        <pc:spChg chg="mod">
          <ac:chgData name="Fruzyna, Liam" userId="S::liam.fruzyna@marquette.edu::28d4124c-5b05-4556-ba3a-488feda210e3" providerId="AD" clId="Web-{3761D190-0081-49A8-BCD8-E1A716D9CF4B}" dt="2018-04-12T20:46:49.205" v="328"/>
          <ac:spMkLst>
            <pc:docMk/>
            <pc:sldMk cId="3496568754" sldId="265"/>
            <ac:spMk id="5" creationId="{02AFE648-4B98-470A-92E0-F80B30239A36}"/>
          </ac:spMkLst>
        </pc:spChg>
        <pc:spChg chg="del">
          <ac:chgData name="Fruzyna, Liam" userId="S::liam.fruzyna@marquette.edu::28d4124c-5b05-4556-ba3a-488feda210e3" providerId="AD" clId="Web-{3761D190-0081-49A8-BCD8-E1A716D9CF4B}" dt="2018-04-12T20:46:55.299" v="330"/>
          <ac:spMkLst>
            <pc:docMk/>
            <pc:sldMk cId="3496568754" sldId="265"/>
            <ac:spMk id="6" creationId="{37523438-2C2F-4C73-BC13-9DDC8A50E143}"/>
          </ac:spMkLst>
        </pc:spChg>
        <pc:picChg chg="add mod ord">
          <ac:chgData name="Fruzyna, Liam" userId="S::liam.fruzyna@marquette.edu::28d4124c-5b05-4556-ba3a-488feda210e3" providerId="AD" clId="Web-{3761D190-0081-49A8-BCD8-E1A716D9CF4B}" dt="2018-04-12T20:36:12.944" v="272"/>
          <ac:picMkLst>
            <pc:docMk/>
            <pc:sldMk cId="3496568754" sldId="265"/>
            <ac:picMk id="7" creationId="{5064A450-53B5-4958-B22C-511F2E2741B2}"/>
          </ac:picMkLst>
        </pc:picChg>
        <pc:picChg chg="add mod ord">
          <ac:chgData name="Fruzyna, Liam" userId="S::liam.fruzyna@marquette.edu::28d4124c-5b05-4556-ba3a-488feda210e3" providerId="AD" clId="Web-{3761D190-0081-49A8-BCD8-E1A716D9CF4B}" dt="2018-04-12T20:46:55.299" v="330"/>
          <ac:picMkLst>
            <pc:docMk/>
            <pc:sldMk cId="3496568754" sldId="265"/>
            <ac:picMk id="9" creationId="{DA643602-1D10-4AAD-90B2-0587F24A0A69}"/>
          </ac:picMkLst>
        </pc:picChg>
      </pc:sldChg>
    </pc:docChg>
  </pc:docChgLst>
  <pc:docChgLst>
    <pc:chgData name="Fruzyna, Liam" userId="S::liam.fruzyna@marquette.edu::28d4124c-5b05-4556-ba3a-488feda210e3" providerId="AD" clId="Web-{C1202AEB-4169-4DF9-8EE5-118C41FCD170}"/>
    <pc:docChg chg="addSld modSld">
      <pc:chgData name="Fruzyna, Liam" userId="S::liam.fruzyna@marquette.edu::28d4124c-5b05-4556-ba3a-488feda210e3" providerId="AD" clId="Web-{C1202AEB-4169-4DF9-8EE5-118C41FCD170}" dt="2018-04-17T19:39:12.991" v="50"/>
      <pc:docMkLst>
        <pc:docMk/>
      </pc:docMkLst>
      <pc:sldChg chg="modSp add replId">
        <pc:chgData name="Fruzyna, Liam" userId="S::liam.fruzyna@marquette.edu::28d4124c-5b05-4556-ba3a-488feda210e3" providerId="AD" clId="Web-{C1202AEB-4169-4DF9-8EE5-118C41FCD170}" dt="2018-04-17T19:39:12.991" v="49"/>
        <pc:sldMkLst>
          <pc:docMk/>
          <pc:sldMk cId="2735788709" sldId="266"/>
        </pc:sldMkLst>
        <pc:spChg chg="mod">
          <ac:chgData name="Fruzyna, Liam" userId="S::liam.fruzyna@marquette.edu::28d4124c-5b05-4556-ba3a-488feda210e3" providerId="AD" clId="Web-{C1202AEB-4169-4DF9-8EE5-118C41FCD170}" dt="2018-04-17T19:37:17.064" v="4"/>
          <ac:spMkLst>
            <pc:docMk/>
            <pc:sldMk cId="2735788709" sldId="266"/>
            <ac:spMk id="2" creationId="{3D0F8F5D-BB17-420C-91E8-67DDA1D0D07D}"/>
          </ac:spMkLst>
        </pc:spChg>
        <pc:spChg chg="mod">
          <ac:chgData name="Fruzyna, Liam" userId="S::liam.fruzyna@marquette.edu::28d4124c-5b05-4556-ba3a-488feda210e3" providerId="AD" clId="Web-{C1202AEB-4169-4DF9-8EE5-118C41FCD170}" dt="2018-04-17T19:39:12.991" v="49"/>
          <ac:spMkLst>
            <pc:docMk/>
            <pc:sldMk cId="2735788709" sldId="266"/>
            <ac:spMk id="4" creationId="{1855C54D-C4A0-42FF-8BAC-E6F49CF22D29}"/>
          </ac:spMkLst>
        </pc:spChg>
        <pc:picChg chg="mod">
          <ac:chgData name="Fruzyna, Liam" userId="S::liam.fruzyna@marquette.edu::28d4124c-5b05-4556-ba3a-488feda210e3" providerId="AD" clId="Web-{C1202AEB-4169-4DF9-8EE5-118C41FCD170}" dt="2018-04-17T19:37:09.033" v="3"/>
          <ac:picMkLst>
            <pc:docMk/>
            <pc:sldMk cId="2735788709" sldId="266"/>
            <ac:picMk id="3" creationId="{5C2CCBEA-6B09-46FC-9147-19166ACE902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8EE4C-F329-40A3-B6BA-025599D6A021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C5DB8-DBE1-4C59-87EB-080021240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0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 be able to get more in depth with this but there was</a:t>
            </a:r>
            <a:r>
              <a:rPr lang="en-US" baseline="0" dirty="0" smtClean="0"/>
              <a:t> just too much data to have fun with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13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2D density plot</a:t>
            </a:r>
          </a:p>
          <a:p>
            <a:r>
              <a:rPr lang="en-US" baseline="0" dirty="0" smtClean="0"/>
              <a:t>Scatter plot of donation year on the y and century on the x</a:t>
            </a:r>
          </a:p>
          <a:p>
            <a:r>
              <a:rPr lang="en-US" baseline="0" dirty="0" smtClean="0"/>
              <a:t>With a heat map on top and histograms along the axis to show frequency and distribution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Great depression generated more governmental art </a:t>
            </a:r>
            <a:r>
              <a:rPr lang="en-US" baseline="0" dirty="0" smtClean="0"/>
              <a:t>funding, see 19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 peak around 1940</a:t>
            </a:r>
            <a:endParaRPr lang="en-US" baseline="0" dirty="0" smtClean="0"/>
          </a:p>
          <a:p>
            <a:r>
              <a:rPr lang="en-US" baseline="0" dirty="0" smtClean="0"/>
              <a:t>A large philanthropic movement then also</a:t>
            </a:r>
          </a:p>
          <a:p>
            <a:r>
              <a:rPr lang="en-US" baseline="0" dirty="0" smtClean="0"/>
              <a:t>Lots of 19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 donations in 40s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Later see Pulitzer and </a:t>
            </a:r>
            <a:r>
              <a:rPr lang="en-US" baseline="0" dirty="0" err="1" smtClean="0"/>
              <a:t>Morgans</a:t>
            </a:r>
            <a:r>
              <a:rPr lang="en-US" baseline="0" dirty="0" smtClean="0"/>
              <a:t> donations in 1917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28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Weird bump in donations around 1917, let’s investigate</a:t>
            </a:r>
            <a:r>
              <a:rPr lang="en-US" baseline="0" dirty="0" smtClean="0"/>
              <a:t>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51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Ah JP Morgan</a:t>
            </a:r>
          </a:p>
          <a:p>
            <a:r>
              <a:rPr lang="en-US" dirty="0" smtClean="0"/>
              <a:t>Roughly 8 times more than the next guy (who is</a:t>
            </a:r>
            <a:r>
              <a:rPr lang="en-US" baseline="0" dirty="0" smtClean="0"/>
              <a:t> the 4</a:t>
            </a:r>
            <a:r>
              <a:rPr lang="en-US" baseline="30000" dirty="0" smtClean="0"/>
              <a:t>th</a:t>
            </a:r>
            <a:r>
              <a:rPr lang="en-US" baseline="0" dirty="0" smtClean="0"/>
              <a:t> most total, his Pulitzer Prize came the same year)</a:t>
            </a:r>
          </a:p>
          <a:p>
            <a:r>
              <a:rPr lang="en-US" baseline="0" dirty="0" smtClean="0"/>
              <a:t>Only 247 total pieces that year, ~16% where as Crucifixion are ~3%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95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Dali donated</a:t>
            </a:r>
            <a:r>
              <a:rPr lang="en-US" baseline="0" dirty="0" smtClean="0"/>
              <a:t> the next </a:t>
            </a:r>
            <a:r>
              <a:rPr lang="en-US" baseline="0" dirty="0" smtClean="0"/>
              <a:t>year, Contemporary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Mary and John below with the 3 soldiers dividing the garment</a:t>
            </a:r>
          </a:p>
          <a:p>
            <a:r>
              <a:rPr lang="en-US" baseline="0" dirty="0" smtClean="0"/>
              <a:t>Man under cross stabbed in unique to byzantine art, it is hades</a:t>
            </a:r>
          </a:p>
          <a:p>
            <a:r>
              <a:rPr lang="en-US" baseline="0" dirty="0" smtClean="0"/>
              <a:t>	weapon of Christ's crucifixion killing death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Weak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strong and healthy</a:t>
            </a:r>
          </a:p>
          <a:p>
            <a:r>
              <a:rPr lang="en-US" baseline="0" dirty="0" smtClean="0"/>
              <a:t>A reminder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dreamlike</a:t>
            </a:r>
          </a:p>
          <a:p>
            <a:r>
              <a:rPr lang="en-US" baseline="0" dirty="0" smtClean="0"/>
              <a:t>Education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meaning, evolution of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58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similar</a:t>
            </a:r>
            <a:r>
              <a:rPr lang="en-US" baseline="0" dirty="0" smtClean="0"/>
              <a:t> likely because it is a 10% sample of the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06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Italian</a:t>
            </a:r>
            <a:r>
              <a:rPr lang="en-US" baseline="0" dirty="0" smtClean="0"/>
              <a:t> Renaissance, Modern Impressionism</a:t>
            </a:r>
            <a:endParaRPr lang="en-US" dirty="0" smtClean="0"/>
          </a:p>
          <a:p>
            <a:r>
              <a:rPr lang="en-US" dirty="0" smtClean="0"/>
              <a:t>Left</a:t>
            </a:r>
            <a:r>
              <a:rPr lang="en-US" dirty="0" smtClean="0"/>
              <a:t>: technically</a:t>
            </a:r>
            <a:r>
              <a:rPr lang="en-US" baseline="0" dirty="0" smtClean="0"/>
              <a:t> not Michelangelo but his inner circle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Right:</a:t>
            </a:r>
            <a:r>
              <a:rPr lang="en-US" baseline="0" dirty="0" smtClean="0"/>
              <a:t> St John is dressed in camel’s hair (as described in the Gospel) offering Christ an apple (salvation)</a:t>
            </a:r>
          </a:p>
          <a:p>
            <a:r>
              <a:rPr lang="en-US" baseline="0" dirty="0" smtClean="0"/>
              <a:t>More secular meaning</a:t>
            </a:r>
          </a:p>
          <a:p>
            <a:r>
              <a:rPr lang="en-US" baseline="0" dirty="0" smtClean="0"/>
              <a:t>Suffered a harsh cleaning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Overall detail suffers for emotion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78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Despite almost</a:t>
            </a:r>
            <a:r>
              <a:rPr lang="en-US" baseline="0" dirty="0" smtClean="0"/>
              <a:t> being half the total population it is significantly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03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Flemish Baroque</a:t>
            </a:r>
          </a:p>
          <a:p>
            <a:r>
              <a:rPr lang="en-US" dirty="0" smtClean="0"/>
              <a:t>Catholic</a:t>
            </a:r>
          </a:p>
          <a:p>
            <a:endParaRPr lang="en-US" dirty="0" smtClean="0"/>
          </a:p>
          <a:p>
            <a:r>
              <a:rPr lang="en-US" dirty="0" smtClean="0"/>
              <a:t>Left is first to enter an American public collection</a:t>
            </a:r>
          </a:p>
          <a:p>
            <a:endParaRPr lang="en-US" dirty="0" smtClean="0"/>
          </a:p>
          <a:p>
            <a:r>
              <a:rPr lang="en-US" dirty="0" smtClean="0"/>
              <a:t>Can see the improvement on his</a:t>
            </a:r>
            <a:r>
              <a:rPr lang="en-US" baseline="0" dirty="0" smtClean="0"/>
              <a:t> art as the right is about 20 years older (1608-9 and mid 1630s)</a:t>
            </a:r>
          </a:p>
          <a:p>
            <a:r>
              <a:rPr lang="en-US" baseline="0" dirty="0" smtClean="0"/>
              <a:t>-much more color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both pictures Joseph seems to be in the shadow as if an afterthought</a:t>
            </a:r>
          </a:p>
          <a:p>
            <a:r>
              <a:rPr lang="en-US" baseline="0" dirty="0" smtClean="0"/>
              <a:t>	both John is trying to get at Jesus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06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St. Francis</a:t>
            </a:r>
            <a:r>
              <a:rPr lang="en-US" baseline="0" dirty="0" smtClean="0"/>
              <a:t> out</a:t>
            </a:r>
          </a:p>
          <a:p>
            <a:r>
              <a:rPr lang="en-US" baseline="0" dirty="0" smtClean="0"/>
              <a:t>Could have been a size limitation</a:t>
            </a:r>
          </a:p>
          <a:p>
            <a:r>
              <a:rPr lang="en-US" baseline="0" dirty="0" smtClean="0"/>
              <a:t>Takes up most of left side and it’s a square piece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Was an engraver for the Bureau of Engraving and Printing in NYC and DC</a:t>
            </a:r>
          </a:p>
          <a:p>
            <a:r>
              <a:rPr lang="en-US" baseline="0" dirty="0" smtClean="0"/>
              <a:t>Don’t know much else about him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48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3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tools, means nothing to the class, glance 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2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234mb</a:t>
            </a:r>
            <a:r>
              <a:rPr lang="en-US" baseline="0" dirty="0" smtClean="0"/>
              <a:t> of text (smallest data set for this semester)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Department isn’t very helpful in this case</a:t>
            </a:r>
          </a:p>
          <a:p>
            <a:r>
              <a:rPr lang="en-US" dirty="0" smtClean="0"/>
              <a:t>Dates</a:t>
            </a:r>
            <a:r>
              <a:rPr lang="en-US" baseline="0" dirty="0" smtClean="0"/>
              <a:t> are a complete mess</a:t>
            </a:r>
          </a:p>
          <a:p>
            <a:r>
              <a:rPr lang="en-US" baseline="0" dirty="0" smtClean="0"/>
              <a:t>Locations are very incomplete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used is title, object date, and credit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4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original plan was to look at the movement of Christianity over time through art</a:t>
            </a:r>
          </a:p>
          <a:p>
            <a:endParaRPr lang="en-US" dirty="0" smtClean="0"/>
          </a:p>
          <a:p>
            <a:r>
              <a:rPr lang="en-US" dirty="0" smtClean="0"/>
              <a:t>Most is far to old</a:t>
            </a:r>
            <a:r>
              <a:rPr lang="en-US" baseline="0" dirty="0" smtClean="0"/>
              <a:t> to get anything specific</a:t>
            </a:r>
          </a:p>
          <a:p>
            <a:r>
              <a:rPr lang="en-US" baseline="0" dirty="0" smtClean="0"/>
              <a:t>Some is America specific</a:t>
            </a:r>
          </a:p>
          <a:p>
            <a:r>
              <a:rPr lang="en-US" baseline="0" dirty="0" smtClean="0"/>
              <a:t>But even where it was found is next to none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with all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53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 smtClean="0"/>
              <a:t>The</a:t>
            </a:r>
            <a:r>
              <a:rPr lang="en-US" i="0" baseline="0" dirty="0" smtClean="0"/>
              <a:t> most or second most (to dates) intensive process here</a:t>
            </a:r>
          </a:p>
          <a:p>
            <a:r>
              <a:rPr lang="en-US" i="0" baseline="0" dirty="0" smtClean="0"/>
              <a:t>Scan through all 460k + titles and see if any of these words exist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78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some summary statistics</a:t>
            </a:r>
          </a:p>
          <a:p>
            <a:r>
              <a:rPr lang="en-US" dirty="0" smtClean="0"/>
              <a:t>Christian</a:t>
            </a:r>
            <a:r>
              <a:rPr lang="en-US" baseline="0" dirty="0" smtClean="0"/>
              <a:t> art is a small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48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Interestingly Christian</a:t>
            </a:r>
            <a:r>
              <a:rPr lang="en-US" baseline="0" dirty="0" smtClean="0"/>
              <a:t> art peaks 3 centuries before the total collection does</a:t>
            </a:r>
            <a:r>
              <a:rPr lang="en-US" baseline="0" dirty="0"/>
              <a:t> </a:t>
            </a:r>
            <a:r>
              <a:rPr lang="en-US" baseline="0" dirty="0" smtClean="0"/>
              <a:t>(16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19</a:t>
            </a:r>
            <a:r>
              <a:rPr lang="en-US" baseline="30000" dirty="0" smtClean="0"/>
              <a:t>th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However it is the highest percentage during the 15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970 total Christian donors</a:t>
            </a:r>
          </a:p>
          <a:p>
            <a:r>
              <a:rPr lang="en-US" dirty="0" smtClean="0"/>
              <a:t>HBD has about 1/5 of all Christian</a:t>
            </a:r>
            <a:r>
              <a:rPr lang="en-US" baseline="0" dirty="0" smtClean="0"/>
              <a:t> </a:t>
            </a:r>
            <a:r>
              <a:rPr lang="en-US" dirty="0" smtClean="0"/>
              <a:t>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12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10 all over</a:t>
            </a:r>
            <a:r>
              <a:rPr lang="en-US" baseline="0" dirty="0" smtClean="0"/>
              <a:t> 100 total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Mostly prints and drawings</a:t>
            </a:r>
          </a:p>
          <a:p>
            <a:r>
              <a:rPr lang="en-US" baseline="0" dirty="0" smtClean="0"/>
              <a:t>Prints are mass produced and drawings are done several times before a final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Normal art has a lot more but more artifacts in that kind</a:t>
            </a:r>
          </a:p>
          <a:p>
            <a:r>
              <a:rPr lang="en-US" baseline="0" dirty="0" smtClean="0"/>
              <a:t>Word choice limits options in a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C5DB8-DBE1-4C59-87EB-0800212404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3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5/1/2018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cs typeface="Calibri Light"/>
              </a:rPr>
              <a:t>A Data Scientist’s Investigation of </a:t>
            </a:r>
            <a:br>
              <a:rPr lang="en-US" dirty="0" smtClean="0">
                <a:cs typeface="Calibri Light"/>
              </a:rPr>
            </a:br>
            <a:r>
              <a:rPr lang="en-US" dirty="0" smtClean="0">
                <a:cs typeface="Calibri Light"/>
              </a:rPr>
              <a:t>Art </a:t>
            </a:r>
            <a:r>
              <a:rPr lang="en-US" dirty="0">
                <a:cs typeface="Calibri Light"/>
              </a:rPr>
              <a:t>at </a:t>
            </a:r>
            <a:r>
              <a:rPr lang="en-US" dirty="0" smtClean="0">
                <a:cs typeface="Calibri Light"/>
              </a:rPr>
              <a:t>The </a:t>
            </a:r>
            <a:r>
              <a:rPr lang="en-US" dirty="0">
                <a:cs typeface="Calibri Light"/>
              </a:rPr>
              <a:t>Met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Liam </a:t>
            </a:r>
            <a:r>
              <a:rPr lang="en-US" dirty="0" err="1" smtClean="0">
                <a:cs typeface="Calibri"/>
              </a:rPr>
              <a:t>Fruzyna</a:t>
            </a:r>
            <a:endParaRPr lang="en-US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78" y="0"/>
            <a:ext cx="13330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</a:t>
            </a:r>
            <a:r>
              <a:rPr lang="en-US" dirty="0" smtClean="0"/>
              <a:t>Scenes</a:t>
            </a:r>
            <a:br>
              <a:rPr lang="en-US" dirty="0" smtClean="0"/>
            </a:br>
            <a:r>
              <a:rPr lang="en-US" dirty="0" smtClean="0"/>
              <a:t>by Century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smtClean="0"/>
              <a:t>Donation </a:t>
            </a:r>
            <a:r>
              <a:rPr lang="en-US" dirty="0"/>
              <a:t>Y</a:t>
            </a:r>
            <a:r>
              <a:rPr lang="en-US" dirty="0" smtClean="0"/>
              <a:t>ear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Plus samples of what I have found in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2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F8F5D-BB17-420C-91E8-67DDA1D0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cs typeface="Calibri Light"/>
              </a:rPr>
              <a:t>All Christian 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855C54D-C4A0-42FF-8BAC-E6F49CF2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474123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Most art is from 16th and 17th centuries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Calibri"/>
              </a:rPr>
              <a:t>Most commonly donated around 1950</a:t>
            </a:r>
            <a:endParaRPr lang="en-US" sz="1800" dirty="0">
              <a:cs typeface="Calibri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Likely do to recovery of art after </a:t>
            </a:r>
            <a:r>
              <a:rPr lang="en-US" sz="1800" dirty="0" smtClean="0">
                <a:cs typeface="Calibri"/>
              </a:rPr>
              <a:t>WWII</a:t>
            </a:r>
            <a:endParaRPr lang="en-US" sz="2000" dirty="0" smtClean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Calibri"/>
              </a:rPr>
              <a:t>Next most from 1920 – 30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Calibri"/>
              </a:rPr>
              <a:t>More post war recovery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Calibri"/>
              </a:rPr>
              <a:t>Roaring 20s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Calibri"/>
              </a:rPr>
              <a:t>Great Depression was actually good for art</a:t>
            </a:r>
            <a:endParaRPr lang="en-US" sz="1800" dirty="0">
              <a:cs typeface="Calibri"/>
            </a:endParaRPr>
          </a:p>
          <a:p>
            <a:pPr marL="228600" lvl="1"/>
            <a:endParaRPr lang="en-US" dirty="0"/>
          </a:p>
        </p:txBody>
      </p:sp>
      <p:pic>
        <p:nvPicPr>
          <p:cNvPr id="13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4ECB7E0D-396F-4B4F-B37F-F7767074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27" y="1640114"/>
            <a:ext cx="4884057" cy="48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F8F5D-BB17-420C-91E8-67DDA1D0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cs typeface="Calibri Light"/>
              </a:rPr>
              <a:t>Crucifixion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855C54D-C4A0-42FF-8BAC-E6F49CF2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47684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292 Examples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Similar distribution to all Christian art</a:t>
            </a: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DECA6739-CD9D-42D1-B767-A863D66BA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29" y="1367972"/>
            <a:ext cx="5138057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F8F5D-BB17-420C-91E8-67DDA1D0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cs typeface="Calibri Light"/>
              </a:rPr>
              <a:t>Crucifixion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855C54D-C4A0-42FF-8BAC-E6F49CF2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47684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292 Examples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Similar distribution to all Christian art</a:t>
            </a: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DECA6739-CD9D-42D1-B767-A863D66BA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29" y="1367972"/>
            <a:ext cx="5138057" cy="5138057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5973F1A4-66B2-4CF5-9CA4-0DE08A3B5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95" y="3121971"/>
            <a:ext cx="26574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2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8FE632-C67F-40BA-AC06-F22BC27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Crucifixion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48ECAC-9478-42B8-A14D-FE95ABA49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cs typeface="Calibri"/>
              </a:rPr>
              <a:t>Mid 10th Century Icon</a:t>
            </a:r>
          </a:p>
          <a:p>
            <a:r>
              <a:rPr lang="en-US" dirty="0">
                <a:cs typeface="Calibri"/>
              </a:rPr>
              <a:t>Donated by JP Morgan</a:t>
            </a:r>
          </a:p>
        </p:txBody>
      </p:sp>
      <p:pic>
        <p:nvPicPr>
          <p:cNvPr id="7" name="Picture 7" descr="A picture containing indoor&#10;&#10;Description generated with high confidence">
            <a:extLst>
              <a:ext uri="{FF2B5EF4-FFF2-40B4-BE49-F238E27FC236}">
                <a16:creationId xmlns:a16="http://schemas.microsoft.com/office/drawing/2014/main" xmlns="" id="{5064A450-53B5-4958-B22C-511F2E2741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26046" y="2174875"/>
            <a:ext cx="2843907" cy="39512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AFE648-4B98-470A-92E0-F80B30239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cs typeface="Calibri"/>
              </a:rPr>
              <a:t>1954 Salvador Dali</a:t>
            </a:r>
          </a:p>
          <a:p>
            <a:r>
              <a:rPr lang="en-US" dirty="0">
                <a:cs typeface="Calibri"/>
              </a:rPr>
              <a:t>Donated by Chester Dale </a:t>
            </a:r>
          </a:p>
        </p:txBody>
      </p:sp>
      <p:pic>
        <p:nvPicPr>
          <p:cNvPr id="9" name="Picture 9" descr="A picture containing bathroom, gallery, mirror, room&#10;&#10;Description generated with very high confidence">
            <a:extLst>
              <a:ext uri="{FF2B5EF4-FFF2-40B4-BE49-F238E27FC236}">
                <a16:creationId xmlns:a16="http://schemas.microsoft.com/office/drawing/2014/main" xmlns="" id="{DA643602-1D10-4AAD-90B2-0587F24A0A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994084" y="2174875"/>
            <a:ext cx="2674231" cy="39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F8F5D-BB17-420C-91E8-67DDA1D0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cs typeface="Calibri Light"/>
              </a:rPr>
              <a:t>Madonna and Child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855C54D-C4A0-42FF-8BAC-E6F49CF2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48319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1462 </a:t>
            </a:r>
            <a:r>
              <a:rPr lang="en-US" sz="2000" dirty="0" smtClean="0">
                <a:cs typeface="Calibri"/>
              </a:rPr>
              <a:t>Examples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Calibri"/>
              </a:rPr>
              <a:t>Very </a:t>
            </a:r>
            <a:r>
              <a:rPr lang="en-US" sz="2000" dirty="0">
                <a:cs typeface="Calibri"/>
              </a:rPr>
              <a:t>similar distribution to all Christian art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cs typeface="Calibri"/>
              </a:rPr>
              <a:t>Most common </a:t>
            </a:r>
            <a:r>
              <a:rPr lang="en-US" sz="1800" dirty="0" smtClean="0">
                <a:cs typeface="Calibri"/>
              </a:rPr>
              <a:t>single scene</a:t>
            </a:r>
            <a:endParaRPr lang="en-US" sz="1800" dirty="0">
              <a:cs typeface="Calibri"/>
            </a:endParaRP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C2CCBEA-6B09-46FC-9147-19166ACE9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99" y="1338943"/>
            <a:ext cx="5519057" cy="55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8FE632-C67F-40BA-AC06-F22BC27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/>
              </a:rPr>
              <a:t>Madonna and Child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48ECAC-9478-42B8-A14D-FE95ABA49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cs typeface="Calibri"/>
              </a:rPr>
              <a:t>Madonna and Child w/ Infant St John</a:t>
            </a:r>
          </a:p>
          <a:p>
            <a:r>
              <a:rPr lang="en-US" dirty="0" smtClean="0">
                <a:cs typeface="Calibri"/>
              </a:rPr>
              <a:t>Michelangelo ~1500</a:t>
            </a:r>
            <a:endParaRPr lang="en-US" dirty="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5064A450-53B5-4958-B22C-511F2E2741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2405100"/>
            <a:ext cx="3488607" cy="38052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AFE648-4B98-470A-92E0-F80B30239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cs typeface="Calibri"/>
              </a:rPr>
              <a:t>Madonna and Child w/ Little St John</a:t>
            </a:r>
          </a:p>
          <a:p>
            <a:r>
              <a:rPr lang="en-US" dirty="0" smtClean="0">
                <a:cs typeface="Calibri"/>
              </a:rPr>
              <a:t>Robert </a:t>
            </a:r>
            <a:r>
              <a:rPr lang="en-US" dirty="0" err="1" smtClean="0">
                <a:cs typeface="Calibri"/>
              </a:rPr>
              <a:t>Loftin</a:t>
            </a:r>
            <a:r>
              <a:rPr lang="en-US" dirty="0" smtClean="0">
                <a:cs typeface="Calibri"/>
              </a:rPr>
              <a:t> Newman 1894</a:t>
            </a:r>
            <a:endParaRPr lang="en-US" dirty="0">
              <a:cs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DA643602-1D10-4AAD-90B2-0587F24A0A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12" y="2362200"/>
            <a:ext cx="4455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3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F8F5D-BB17-420C-91E8-67DDA1D0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cs typeface="Calibri Light"/>
              </a:rPr>
              <a:t>Saints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855C54D-C4A0-42FF-8BAC-E6F49CF2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48319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4908 </a:t>
            </a:r>
            <a:r>
              <a:rPr lang="en-US" sz="2000" dirty="0" smtClean="0">
                <a:cs typeface="Calibri"/>
              </a:rPr>
              <a:t>Examples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Calibri"/>
              </a:rPr>
              <a:t>Most common keyword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Calibri"/>
              </a:rPr>
              <a:t>Significantly </a:t>
            </a:r>
            <a:r>
              <a:rPr lang="en-US" sz="2000" dirty="0">
                <a:cs typeface="Calibri"/>
              </a:rPr>
              <a:t>high percentage of 17th century </a:t>
            </a:r>
            <a:r>
              <a:rPr lang="en-US" sz="2000" dirty="0" smtClean="0">
                <a:cs typeface="Calibri"/>
              </a:rPr>
              <a:t>works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Calibri"/>
              </a:rPr>
              <a:t>All others peak in 16th</a:t>
            </a:r>
            <a:endParaRPr lang="en-US" sz="1800" dirty="0">
              <a:cs typeface="Calibr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5C2CCBEA-6B09-46FC-9147-19166ACE9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1" y="1338943"/>
            <a:ext cx="5519057" cy="55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8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8FE632-C67F-40BA-AC06-F22BC27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/>
              </a:rPr>
              <a:t>Peter Paul Rubens in the 17</a:t>
            </a:r>
            <a:r>
              <a:rPr lang="en-US" baseline="30000" dirty="0" smtClean="0">
                <a:cs typeface="Calibri Light"/>
              </a:rPr>
              <a:t>th</a:t>
            </a:r>
            <a:r>
              <a:rPr lang="en-US" dirty="0" smtClean="0">
                <a:cs typeface="Calibri Light"/>
              </a:rPr>
              <a:t> Century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48ECAC-9478-42B8-A14D-FE95ABA49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cs typeface="Calibri"/>
              </a:rPr>
              <a:t>The Holy Family w/ Saint Francis and Anne and the Infant Saint John the Baptist</a:t>
            </a:r>
            <a:endParaRPr lang="en-US" dirty="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5064A450-53B5-4958-B22C-511F2E2741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1" y="2174875"/>
            <a:ext cx="4639477" cy="39512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AFE648-4B98-470A-92E0-F80B30239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cs typeface="Calibri"/>
              </a:rPr>
              <a:t>The Holy Family w/ Saint Elizabeth, Saint John, and a Dove</a:t>
            </a:r>
            <a:endParaRPr lang="en-US" dirty="0">
              <a:cs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DA643602-1D10-4AAD-90B2-0587F24A0A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39" y="2174875"/>
            <a:ext cx="3072521" cy="39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8FE632-C67F-40BA-AC06-F22BC27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Charles </a:t>
            </a:r>
            <a:r>
              <a:rPr lang="en-US" dirty="0" err="1" smtClean="0"/>
              <a:t>Schlecht</a:t>
            </a:r>
            <a:r>
              <a:rPr lang="en-US" dirty="0" smtClean="0"/>
              <a:t> - 1916 - Engraving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48ECAC-9478-42B8-A14D-FE95ABA49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cs typeface="Calibri"/>
              </a:rPr>
              <a:t>The Holy Family w/ Saint Francis and Anne and the Infant Saint John the Baptist</a:t>
            </a:r>
            <a:endParaRPr lang="en-US" dirty="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5064A450-53B5-4958-B22C-511F2E2741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1" y="2174875"/>
            <a:ext cx="4639477" cy="39512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AFE648-4B98-470A-92E0-F80B30239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The Holy Family w/ </a:t>
            </a:r>
            <a:r>
              <a:rPr lang="en-US" dirty="0" smtClean="0">
                <a:cs typeface="Calibri"/>
              </a:rPr>
              <a:t>Saint Anne </a:t>
            </a:r>
            <a:r>
              <a:rPr lang="en-US" dirty="0">
                <a:cs typeface="Calibri"/>
              </a:rPr>
              <a:t>and the Infant Saint John the Baptist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2137306"/>
            <a:ext cx="3839724" cy="4301593"/>
          </a:xfrm>
        </p:spPr>
      </p:pic>
    </p:spTree>
    <p:extLst>
      <p:ext uri="{BB962C8B-B14F-4D97-AF65-F5344CB8AC3E}">
        <p14:creationId xmlns:p14="http://schemas.microsoft.com/office/powerpoint/2010/main" val="7883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F407B-0312-4230-8388-B11E5CC2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/>
              </a:rPr>
              <a:t>My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70E2BD-A456-4518-9591-A46F793B9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cs typeface="Calibri"/>
              </a:rPr>
              <a:t>Python with Pandas for data processing and input</a:t>
            </a:r>
          </a:p>
          <a:p>
            <a:r>
              <a:rPr lang="en-US" dirty="0" err="1" smtClean="0">
                <a:cs typeface="Calibri"/>
              </a:rPr>
              <a:t>Matplotlib</a:t>
            </a:r>
            <a:r>
              <a:rPr lang="en-US" dirty="0" smtClean="0">
                <a:cs typeface="Calibri"/>
              </a:rPr>
              <a:t>, </a:t>
            </a:r>
            <a:r>
              <a:rPr lang="en-US" dirty="0" err="1" smtClean="0">
                <a:cs typeface="Calibri"/>
              </a:rPr>
              <a:t>Plotly</a:t>
            </a:r>
            <a:r>
              <a:rPr lang="en-US" dirty="0" smtClean="0">
                <a:cs typeface="Calibri"/>
              </a:rPr>
              <a:t>, and </a:t>
            </a:r>
            <a:r>
              <a:rPr lang="en-US" dirty="0" err="1" smtClean="0">
                <a:cs typeface="Calibri"/>
              </a:rPr>
              <a:t>Seaborn</a:t>
            </a:r>
            <a:r>
              <a:rPr lang="en-US" dirty="0" smtClean="0">
                <a:cs typeface="Calibri"/>
              </a:rPr>
              <a:t> for Graphing and Plots</a:t>
            </a:r>
          </a:p>
          <a:p>
            <a:r>
              <a:rPr lang="en-US" dirty="0" smtClean="0">
                <a:cs typeface="Calibri"/>
              </a:rPr>
              <a:t>Re for Title and Date Processing</a:t>
            </a:r>
          </a:p>
          <a:p>
            <a:r>
              <a:rPr lang="en-US" dirty="0" err="1" smtClean="0">
                <a:cs typeface="Calibri"/>
              </a:rPr>
              <a:t>Numpy</a:t>
            </a:r>
            <a:r>
              <a:rPr lang="en-US" dirty="0" smtClean="0">
                <a:cs typeface="Calibri"/>
              </a:rPr>
              <a:t> for some Stats</a:t>
            </a:r>
          </a:p>
          <a:p>
            <a:endParaRPr lang="en-US" dirty="0" smtClean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83" y="4442004"/>
            <a:ext cx="1832101" cy="1832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87" y="2674344"/>
            <a:ext cx="5047393" cy="1704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290" y="4374530"/>
            <a:ext cx="2031693" cy="1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 and 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Info and Further Research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Github.com/mail929/MU-THEO2310H</a:t>
            </a:r>
          </a:p>
          <a:p>
            <a:r>
              <a:rPr lang="en-US" dirty="0" smtClean="0"/>
              <a:t>Further expansion</a:t>
            </a:r>
          </a:p>
          <a:p>
            <a:pPr lvl="1"/>
            <a:r>
              <a:rPr lang="en-US" dirty="0" smtClean="0"/>
              <a:t>Change of material over time</a:t>
            </a:r>
          </a:p>
          <a:p>
            <a:pPr lvl="1"/>
            <a:r>
              <a:rPr lang="en-US" dirty="0" smtClean="0"/>
              <a:t>Why did Christian art peak before all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Open Access at The Met</a:t>
            </a:r>
          </a:p>
          <a:p>
            <a:pPr lvl="1"/>
            <a:r>
              <a:rPr lang="en-US" dirty="0" smtClean="0"/>
              <a:t>Metmuseum.org/about-the-met/policies-and-documents/open-access</a:t>
            </a:r>
          </a:p>
          <a:p>
            <a:pPr lvl="1"/>
            <a:r>
              <a:rPr lang="en-US" dirty="0" smtClean="0"/>
              <a:t>Github.com/</a:t>
            </a:r>
            <a:r>
              <a:rPr lang="en-US" dirty="0" err="1" smtClean="0"/>
              <a:t>metmuseum</a:t>
            </a:r>
            <a:r>
              <a:rPr lang="en-US" dirty="0" smtClean="0"/>
              <a:t>/</a:t>
            </a:r>
            <a:r>
              <a:rPr lang="en-US" dirty="0" err="1" smtClean="0"/>
              <a:t>openaccess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2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F407B-0312-4230-8388-B11E5CC2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Open Access at </a:t>
            </a:r>
            <a:r>
              <a:rPr lang="en-US" dirty="0" smtClean="0">
                <a:cs typeface="Calibri Light"/>
              </a:rPr>
              <a:t>The </a:t>
            </a:r>
            <a:r>
              <a:rPr lang="en-US" dirty="0">
                <a:cs typeface="Calibri Light"/>
              </a:rPr>
              <a:t>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70E2BD-A456-4518-9591-A46F793B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6859836" cy="3996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Since 2017 all public works are Creative Common Zero</a:t>
            </a:r>
          </a:p>
          <a:p>
            <a:r>
              <a:rPr lang="en-US" dirty="0">
                <a:cs typeface="Calibri"/>
              </a:rPr>
              <a:t>Database of all works is provided</a:t>
            </a:r>
          </a:p>
          <a:p>
            <a:r>
              <a:rPr lang="en-US" dirty="0">
                <a:cs typeface="Calibri"/>
              </a:rPr>
              <a:t>Over 460k pieces</a:t>
            </a:r>
          </a:p>
          <a:p>
            <a:r>
              <a:rPr lang="en-US" dirty="0">
                <a:cs typeface="Calibri"/>
              </a:rPr>
              <a:t>Information </a:t>
            </a:r>
            <a:r>
              <a:rPr lang="en-US" dirty="0" smtClean="0">
                <a:cs typeface="Calibri"/>
              </a:rPr>
              <a:t>such as: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Department</a:t>
            </a:r>
          </a:p>
          <a:p>
            <a:pPr lvl="1"/>
            <a:r>
              <a:rPr lang="en-US" dirty="0">
                <a:cs typeface="Calibri"/>
              </a:rPr>
              <a:t>Medium</a:t>
            </a:r>
          </a:p>
          <a:p>
            <a:pPr lvl="1"/>
            <a:r>
              <a:rPr lang="en-US" dirty="0">
                <a:cs typeface="Calibri"/>
              </a:rPr>
              <a:t>Title</a:t>
            </a:r>
          </a:p>
          <a:p>
            <a:pPr lvl="1"/>
            <a:r>
              <a:rPr lang="en-US" dirty="0">
                <a:cs typeface="Calibri"/>
              </a:rPr>
              <a:t>Artist</a:t>
            </a:r>
          </a:p>
          <a:p>
            <a:pPr lvl="1"/>
            <a:r>
              <a:rPr lang="en-US" dirty="0">
                <a:cs typeface="Calibri"/>
              </a:rPr>
              <a:t>Dates</a:t>
            </a:r>
          </a:p>
          <a:p>
            <a:pPr lvl="1"/>
            <a:r>
              <a:rPr lang="en-US" dirty="0">
                <a:cs typeface="Calibri"/>
              </a:rPr>
              <a:t>Locations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33" y="3772416"/>
            <a:ext cx="50673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8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Data is Awful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Percent Missing Data</a:t>
            </a:r>
          </a:p>
          <a:p>
            <a:pPr lvl="1"/>
            <a:r>
              <a:rPr lang="en-US" dirty="0"/>
              <a:t>City – 93%</a:t>
            </a:r>
          </a:p>
          <a:p>
            <a:pPr lvl="1"/>
            <a:r>
              <a:rPr lang="en-US" dirty="0"/>
              <a:t>State – 99%</a:t>
            </a:r>
          </a:p>
          <a:p>
            <a:pPr lvl="1"/>
            <a:r>
              <a:rPr lang="en-US" dirty="0"/>
              <a:t>County - 98%</a:t>
            </a:r>
          </a:p>
          <a:p>
            <a:pPr lvl="1"/>
            <a:r>
              <a:rPr lang="en-US" dirty="0"/>
              <a:t>Country – 84%</a:t>
            </a:r>
          </a:p>
          <a:p>
            <a:pPr lvl="1"/>
            <a:r>
              <a:rPr lang="en-US" dirty="0"/>
              <a:t>Region – 93%</a:t>
            </a:r>
          </a:p>
          <a:p>
            <a:pPr lvl="1"/>
            <a:r>
              <a:rPr lang="en-US" dirty="0" err="1"/>
              <a:t>Subregion</a:t>
            </a:r>
            <a:r>
              <a:rPr lang="en-US" dirty="0"/>
              <a:t> – 95%</a:t>
            </a:r>
          </a:p>
          <a:p>
            <a:pPr lvl="1"/>
            <a:r>
              <a:rPr lang="en-US" dirty="0"/>
              <a:t>Locale – 97%</a:t>
            </a:r>
          </a:p>
          <a:p>
            <a:pPr lvl="1"/>
            <a:r>
              <a:rPr lang="en-US" dirty="0"/>
              <a:t>Locus – 98%</a:t>
            </a:r>
          </a:p>
          <a:p>
            <a:pPr lvl="1"/>
            <a:r>
              <a:rPr lang="en-US" dirty="0"/>
              <a:t>Excavation – 97%</a:t>
            </a:r>
          </a:p>
          <a:p>
            <a:pPr lvl="1"/>
            <a:r>
              <a:rPr lang="en-US" dirty="0"/>
              <a:t>River - </a:t>
            </a:r>
            <a:r>
              <a:rPr lang="en-US" dirty="0" smtClean="0"/>
              <a:t>&gt;99%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F7B985-A905-4F80-B468-A239FDA7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Determining Which Art is Christian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3CB1B8-C993-42EB-9978-FB2CCEB2E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No blatant label</a:t>
            </a:r>
          </a:p>
          <a:p>
            <a:r>
              <a:rPr lang="en-US" dirty="0">
                <a:cs typeface="Calibri"/>
              </a:rPr>
              <a:t>Most informative piece is Title</a:t>
            </a:r>
          </a:p>
          <a:p>
            <a:r>
              <a:rPr lang="en-US" dirty="0">
                <a:cs typeface="Calibri"/>
              </a:rPr>
              <a:t>Chose a list of words that would only be used in Christian art</a:t>
            </a:r>
          </a:p>
          <a:p>
            <a:pPr lvl="1"/>
            <a:r>
              <a:rPr lang="en-US" dirty="0">
                <a:cs typeface="Calibri"/>
              </a:rPr>
              <a:t>'</a:t>
            </a:r>
            <a:r>
              <a:rPr lang="en-US" dirty="0" err="1">
                <a:cs typeface="Calibri"/>
              </a:rPr>
              <a:t>christ</a:t>
            </a:r>
            <a:r>
              <a:rPr lang="en-US" dirty="0">
                <a:cs typeface="Calibri"/>
              </a:rPr>
              <a:t>', 'heaven', 'the lord', 'crucifixion', 'good shepherd', '</a:t>
            </a:r>
            <a:r>
              <a:rPr lang="en-US" dirty="0" err="1">
                <a:cs typeface="Calibri"/>
              </a:rPr>
              <a:t>satan</a:t>
            </a:r>
            <a:r>
              <a:rPr lang="en-US" dirty="0">
                <a:cs typeface="Calibri"/>
              </a:rPr>
              <a:t>', 'saint', 'ascension', 'lamentation', 'epiphany', '</a:t>
            </a:r>
            <a:r>
              <a:rPr lang="en-US" dirty="0" err="1">
                <a:cs typeface="Calibri"/>
              </a:rPr>
              <a:t>madonna</a:t>
            </a:r>
            <a:r>
              <a:rPr lang="en-US" dirty="0">
                <a:cs typeface="Calibri"/>
              </a:rPr>
              <a:t>', 'resurrection', 'mother </a:t>
            </a:r>
            <a:r>
              <a:rPr lang="en-US" dirty="0" err="1">
                <a:cs typeface="Calibri"/>
              </a:rPr>
              <a:t>mary</a:t>
            </a:r>
            <a:r>
              <a:rPr lang="en-US" dirty="0">
                <a:cs typeface="Calibri"/>
              </a:rPr>
              <a:t>', 'the cross', 'apostle', 'last judgement', 'final judgement', 'last supper', 'magi', 'annunciation', 'virgin', '</a:t>
            </a:r>
            <a:r>
              <a:rPr lang="en-US" dirty="0" err="1">
                <a:cs typeface="Calibri"/>
              </a:rPr>
              <a:t>jesus</a:t>
            </a:r>
            <a:r>
              <a:rPr lang="en-US" dirty="0">
                <a:cs typeface="Calibri"/>
              </a:rPr>
              <a:t>' </a:t>
            </a:r>
          </a:p>
          <a:p>
            <a:r>
              <a:rPr lang="en-US" dirty="0">
                <a:cs typeface="Calibri"/>
              </a:rPr>
              <a:t>Not perfect but good enough</a:t>
            </a:r>
          </a:p>
        </p:txBody>
      </p:sp>
    </p:spTree>
    <p:extLst>
      <p:ext uri="{BB962C8B-B14F-4D97-AF65-F5344CB8AC3E}">
        <p14:creationId xmlns:p14="http://schemas.microsoft.com/office/powerpoint/2010/main" val="304626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C367F1-0119-4628-985D-7A794FDE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Overview of Christian Art at the Met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F99C5C-61BC-42A3-8B21-C26DBEE25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All Art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BAD42B2-DA8D-4DAF-8837-03A8795C0F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460,258 Pieces</a:t>
            </a:r>
          </a:p>
          <a:p>
            <a:r>
              <a:rPr lang="en-US" dirty="0">
                <a:cs typeface="Calibri"/>
              </a:rPr>
              <a:t>Peaks in 19th Century</a:t>
            </a:r>
          </a:p>
          <a:p>
            <a:r>
              <a:rPr lang="en-US" dirty="0">
                <a:cs typeface="Calibri"/>
              </a:rPr>
              <a:t>18,706 Donors</a:t>
            </a:r>
          </a:p>
          <a:p>
            <a:r>
              <a:rPr lang="en-US" dirty="0">
                <a:cs typeface="Calibri"/>
              </a:rPr>
              <a:t>8.2% Purchased</a:t>
            </a:r>
          </a:p>
          <a:p>
            <a:r>
              <a:rPr lang="en-US" dirty="0">
                <a:cs typeface="Calibri"/>
              </a:rPr>
              <a:t>56,522 </a:t>
            </a:r>
            <a:r>
              <a:rPr lang="en-US" dirty="0" smtClean="0">
                <a:cs typeface="Calibri"/>
              </a:rPr>
              <a:t>Artists</a:t>
            </a:r>
          </a:p>
          <a:p>
            <a:r>
              <a:rPr lang="en-US" dirty="0" smtClean="0">
                <a:cs typeface="Calibri"/>
              </a:rPr>
              <a:t>13507 Kinds of Art</a:t>
            </a:r>
            <a:endParaRPr lang="en-US" dirty="0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F4BB2CE-9F63-4C58-86D4-641151FEE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Christian Art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BBB854D-C874-40BC-93A0-79B97A5B1CB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10,288 Pieces</a:t>
            </a:r>
          </a:p>
          <a:p>
            <a:r>
              <a:rPr lang="en-US" dirty="0">
                <a:cs typeface="Calibri"/>
              </a:rPr>
              <a:t>Peaks in 16th Century</a:t>
            </a:r>
          </a:p>
          <a:p>
            <a:r>
              <a:rPr lang="en-US" dirty="0">
                <a:cs typeface="Calibri"/>
              </a:rPr>
              <a:t>996 Donors</a:t>
            </a:r>
          </a:p>
          <a:p>
            <a:r>
              <a:rPr lang="en-US" dirty="0">
                <a:cs typeface="Calibri"/>
              </a:rPr>
              <a:t>11.8% Purchased</a:t>
            </a:r>
          </a:p>
          <a:p>
            <a:r>
              <a:rPr lang="en-US" dirty="0">
                <a:cs typeface="Calibri"/>
              </a:rPr>
              <a:t>3,413 </a:t>
            </a:r>
            <a:r>
              <a:rPr lang="en-US" dirty="0" smtClean="0">
                <a:cs typeface="Calibri"/>
              </a:rPr>
              <a:t>Artists</a:t>
            </a:r>
          </a:p>
          <a:p>
            <a:r>
              <a:rPr lang="en-US" dirty="0" smtClean="0">
                <a:cs typeface="Calibri"/>
              </a:rPr>
              <a:t>332 Kinds of Art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755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2B34FA-5FB6-4F65-A660-CF8EF558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When was this art from?</a:t>
            </a:r>
          </a:p>
        </p:txBody>
      </p:sp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94DB75CE-B2D0-4379-BFF0-0E012E50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44" y="1286442"/>
            <a:ext cx="6548560" cy="3296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86" y="4632067"/>
            <a:ext cx="5781708" cy="211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2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F8F5D-BB17-420C-91E8-67DDA1D0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Who was donating this art?</a:t>
            </a: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0889EC63-0D1F-4630-8B25-8C8D8E1CE9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5878" b="5878"/>
          <a:stretch/>
        </p:blipFill>
        <p:spPr>
          <a:xfrm>
            <a:off x="838200" y="1818502"/>
            <a:ext cx="9810750" cy="47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F8F5D-BB17-420C-91E8-67DDA1D0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smtClean="0"/>
              <a:t>What Kind of Art Was This?</a:t>
            </a:r>
            <a:endParaRPr lang="en-US" sz="4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0889EC63-0D1F-4630-8B25-8C8D8E1CE9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57" y="1818502"/>
            <a:ext cx="6442836" cy="47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586</TotalTime>
  <Words>1084</Words>
  <Application>Microsoft Office PowerPoint</Application>
  <PresentationFormat>Custom</PresentationFormat>
  <Paragraphs>204</Paragraphs>
  <Slides>20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Adjacency</vt:lpstr>
      <vt:lpstr>A Data Scientist’s Investigation of  Art at The Met</vt:lpstr>
      <vt:lpstr>My Tools</vt:lpstr>
      <vt:lpstr>Open Access at The Met</vt:lpstr>
      <vt:lpstr>Location Data is Awful</vt:lpstr>
      <vt:lpstr>Determining Which Art is Christian</vt:lpstr>
      <vt:lpstr>Overview of Christian Art at the Met</vt:lpstr>
      <vt:lpstr>When was this art from?</vt:lpstr>
      <vt:lpstr>Who was donating this art?</vt:lpstr>
      <vt:lpstr>What Kind of Art Was This?</vt:lpstr>
      <vt:lpstr>Analysis of Scenes by Century and Donation Year</vt:lpstr>
      <vt:lpstr>All Christian Art</vt:lpstr>
      <vt:lpstr>Crucifixion</vt:lpstr>
      <vt:lpstr>Crucifixion</vt:lpstr>
      <vt:lpstr>Crucifixion</vt:lpstr>
      <vt:lpstr>Madonna and Child</vt:lpstr>
      <vt:lpstr>Madonna and Child</vt:lpstr>
      <vt:lpstr>Saints</vt:lpstr>
      <vt:lpstr>Peter Paul Rubens in the 17th Century</vt:lpstr>
      <vt:lpstr>Charles Schlecht - 1916 - Engraving</vt:lpstr>
      <vt:lpstr>More Info and 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at the Met</dc:title>
  <cp:lastModifiedBy>Liam Fruzyna</cp:lastModifiedBy>
  <cp:revision>81</cp:revision>
  <dcterms:modified xsi:type="dcterms:W3CDTF">2018-05-02T01:55:45Z</dcterms:modified>
</cp:coreProperties>
</file>